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97" r:id="rId3"/>
    <p:sldId id="257" r:id="rId4"/>
    <p:sldId id="328" r:id="rId5"/>
    <p:sldId id="329" r:id="rId6"/>
    <p:sldId id="350" r:id="rId7"/>
    <p:sldId id="351" r:id="rId8"/>
    <p:sldId id="352" r:id="rId9"/>
    <p:sldId id="353" r:id="rId10"/>
    <p:sldId id="326" r:id="rId11"/>
    <p:sldId id="357" r:id="rId12"/>
    <p:sldId id="354" r:id="rId13"/>
    <p:sldId id="298" r:id="rId14"/>
    <p:sldId id="355" r:id="rId15"/>
    <p:sldId id="356" r:id="rId16"/>
    <p:sldId id="327" r:id="rId17"/>
    <p:sldId id="358" r:id="rId18"/>
    <p:sldId id="359" r:id="rId19"/>
    <p:sldId id="360" r:id="rId20"/>
    <p:sldId id="361" r:id="rId21"/>
    <p:sldId id="362" r:id="rId22"/>
    <p:sldId id="367" r:id="rId23"/>
    <p:sldId id="368" r:id="rId24"/>
    <p:sldId id="369" r:id="rId25"/>
    <p:sldId id="370" r:id="rId26"/>
    <p:sldId id="371" r:id="rId27"/>
    <p:sldId id="372" r:id="rId28"/>
    <p:sldId id="364" r:id="rId29"/>
    <p:sldId id="365" r:id="rId30"/>
    <p:sldId id="376" r:id="rId31"/>
    <p:sldId id="377" r:id="rId32"/>
    <p:sldId id="378" r:id="rId33"/>
    <p:sldId id="379" r:id="rId34"/>
    <p:sldId id="366" r:id="rId35"/>
    <p:sldId id="331" r:id="rId36"/>
    <p:sldId id="332" r:id="rId37"/>
    <p:sldId id="380" r:id="rId38"/>
    <p:sldId id="381" r:id="rId39"/>
    <p:sldId id="382" r:id="rId40"/>
    <p:sldId id="383" r:id="rId41"/>
    <p:sldId id="384" r:id="rId42"/>
    <p:sldId id="388" r:id="rId43"/>
    <p:sldId id="389" r:id="rId44"/>
    <p:sldId id="333" r:id="rId45"/>
    <p:sldId id="390" r:id="rId46"/>
    <p:sldId id="391" r:id="rId47"/>
    <p:sldId id="392" r:id="rId48"/>
    <p:sldId id="334" r:id="rId49"/>
    <p:sldId id="398" r:id="rId50"/>
    <p:sldId id="336" r:id="rId51"/>
    <p:sldId id="309" r:id="rId52"/>
    <p:sldId id="337" r:id="rId53"/>
    <p:sldId id="399" r:id="rId54"/>
    <p:sldId id="393" r:id="rId55"/>
    <p:sldId id="394" r:id="rId56"/>
    <p:sldId id="395" r:id="rId57"/>
    <p:sldId id="396" r:id="rId58"/>
  </p:sldIdLst>
  <p:sldSz cx="10706100" cy="7569200"/>
  <p:notesSz cx="10706100" cy="7569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01" autoAdjust="0"/>
  </p:normalViewPr>
  <p:slideViewPr>
    <p:cSldViewPr>
      <p:cViewPr varScale="1">
        <p:scale>
          <a:sx n="68" d="100"/>
          <a:sy n="68" d="100"/>
        </p:scale>
        <p:origin x="78" y="8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D2FB8A8-69D8-4566-8CDB-54CD531FF1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867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F3A23C-F4DB-48EA-94EA-7DA558C26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064250" y="0"/>
            <a:ext cx="463867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4ED33-BE36-4BC6-ABF6-9884FA1BEC3B}" type="datetimeFigureOut">
              <a:rPr lang="ko-KR" altLang="en-US" smtClean="0"/>
              <a:t>2021-03-28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37179D-1F46-4595-8981-A5443579A3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7189788"/>
            <a:ext cx="463867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Natural Language Processing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FCF60F-38E4-4718-BC7E-9B6EF9E02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64250" y="7189788"/>
            <a:ext cx="463867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DEC88-FAD0-4998-81E2-FD6332463F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57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867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64250" y="0"/>
            <a:ext cx="463867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B443D-3BBA-4A9A-8658-9235C75C4F40}" type="datetimeFigureOut">
              <a:rPr lang="ko-KR" altLang="en-US" smtClean="0"/>
              <a:t>2021-03-28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46475" y="946150"/>
            <a:ext cx="3613150" cy="2554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43313"/>
            <a:ext cx="8566150" cy="29797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9788"/>
            <a:ext cx="463867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Natural Language Processing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64250" y="7189788"/>
            <a:ext cx="463867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973D6-466E-4D66-82BE-340AC78D2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8799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957" y="2346452"/>
            <a:ext cx="9100185" cy="1589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5915" y="4238752"/>
            <a:ext cx="7494270" cy="189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B5B8E-37F5-444B-8962-FA3BA0088E66}" type="datetime1">
              <a:rPr lang="en-US" altLang="ko-KR" smtClean="0"/>
              <a:t>3/28/2021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4FC02-BE8C-4B8A-80F0-EAB0A07C90E8}" type="datetime1">
              <a:rPr lang="en-US" altLang="ko-KR" smtClean="0"/>
              <a:t>3/28/2021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5305" y="1740916"/>
            <a:ext cx="4657153" cy="4995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13641" y="1740916"/>
            <a:ext cx="4657153" cy="4995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34582-7292-4D65-A1FA-E37D34CAE8B7}" type="datetime1">
              <a:rPr lang="en-US" altLang="ko-KR" smtClean="0"/>
              <a:t>3/28/2021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BCF3E-1E4F-483C-922D-8335C09FC5F1}" type="datetime1">
              <a:rPr lang="en-US" altLang="ko-KR" smtClean="0"/>
              <a:t>3/28/2021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5C368-E379-4E1A-A7BE-5D86F5AD4833}" type="datetime1">
              <a:rPr lang="en-US" altLang="ko-KR" smtClean="0"/>
              <a:t>3/28/2021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0870" y="405891"/>
            <a:ext cx="1657350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1373" y="3553459"/>
            <a:ext cx="8623353" cy="1815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Natural Language Processing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305" y="7039356"/>
            <a:ext cx="2462403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E9CFF-A627-4040-8FBB-43D6D2CF89F3}" type="datetime1">
              <a:rPr lang="en-US" altLang="ko-KR" smtClean="0"/>
              <a:t>3/28/2021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378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560" y="1911095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560" y="1114188"/>
            <a:ext cx="81876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spcBef>
                <a:spcPts val="100"/>
              </a:spcBef>
              <a:tabLst>
                <a:tab pos="197485" algn="l"/>
              </a:tabLst>
            </a:pPr>
            <a:r>
              <a:rPr lang="en-US" altLang="ko-KR" sz="4400" spc="-7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Probabilistic Models</a:t>
            </a:r>
            <a:endParaRPr sz="4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549896-8A6F-40B0-B8B4-AF06A628AAD7}"/>
              </a:ext>
            </a:extLst>
          </p:cNvPr>
          <p:cNvSpPr/>
          <p:nvPr/>
        </p:nvSpPr>
        <p:spPr>
          <a:xfrm>
            <a:off x="1065033" y="2489200"/>
            <a:ext cx="8907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>
              <a:tabLst>
                <a:tab pos="230504" algn="l"/>
              </a:tabLst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Word Embeddings with neural networks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5365883-C069-4FF4-9F0C-A0A9E16CA3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1D1B505F-1533-49EB-98D8-8A9F6A8D586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F8EFBF-607A-421B-935E-ABA9819AA912}"/>
              </a:ext>
            </a:extLst>
          </p:cNvPr>
          <p:cNvGrpSpPr/>
          <p:nvPr/>
        </p:nvGrpSpPr>
        <p:grpSpPr>
          <a:xfrm>
            <a:off x="781050" y="1484273"/>
            <a:ext cx="9660153" cy="4486642"/>
            <a:chOff x="764754" y="1522715"/>
            <a:chExt cx="9676449" cy="44481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D57C3EF-4F68-468A-A7B9-3520E22D4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789" r="57200"/>
            <a:stretch/>
          </p:blipFill>
          <p:spPr>
            <a:xfrm>
              <a:off x="764754" y="2032000"/>
              <a:ext cx="4529876" cy="39389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A9D041-6445-4478-907F-4CFAE4D9C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112" t="7026" r="1930" b="2095"/>
            <a:stretch/>
          </p:blipFill>
          <p:spPr>
            <a:xfrm>
              <a:off x="5259603" y="1522715"/>
              <a:ext cx="5181600" cy="4250739"/>
            </a:xfrm>
            <a:prstGeom prst="rect">
              <a:avLst/>
            </a:prstGeom>
          </p:spPr>
        </p:pic>
      </p:grpSp>
      <p:sp>
        <p:nvSpPr>
          <p:cNvPr id="10" name="object 3">
            <a:extLst>
              <a:ext uri="{FF2B5EF4-FFF2-40B4-BE49-F238E27FC236}">
                <a16:creationId xmlns:a16="http://schemas.microsoft.com/office/drawing/2014/main" id="{A2699974-1A6A-460C-A9BB-F9F9650F1DFF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31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10FB1D-8DE1-4F47-994C-470CAF1AE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09"/>
          <a:stretch/>
        </p:blipFill>
        <p:spPr>
          <a:xfrm>
            <a:off x="303348" y="2965541"/>
            <a:ext cx="10402752" cy="2014797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8B742487-9B86-4725-A428-81435FF12625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Word Embeddings</a:t>
            </a:r>
            <a:endParaRPr lang="ko-KR" altLang="en-US" sz="28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4A0F5A7-0464-4358-969F-2661897E32B9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 as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4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2034CF-45C5-4C19-A38B-30FA57AD1ECA}"/>
              </a:ext>
            </a:extLst>
          </p:cNvPr>
          <p:cNvGrpSpPr/>
          <p:nvPr/>
        </p:nvGrpSpPr>
        <p:grpSpPr>
          <a:xfrm>
            <a:off x="0" y="1905223"/>
            <a:ext cx="10706100" cy="4304304"/>
            <a:chOff x="0" y="2413007"/>
            <a:chExt cx="10706100" cy="43043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FF02902-CFF8-40D3-B6B3-65B5D8811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960"/>
            <a:stretch/>
          </p:blipFill>
          <p:spPr>
            <a:xfrm>
              <a:off x="0" y="3556000"/>
              <a:ext cx="10706100" cy="316131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4063C8-B55C-4BD3-9CEA-5AFDAE9B6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171" t="6774" r="10913" b="68625"/>
            <a:stretch/>
          </p:blipFill>
          <p:spPr>
            <a:xfrm>
              <a:off x="4514850" y="2413007"/>
              <a:ext cx="5022850" cy="1142993"/>
            </a:xfrm>
            <a:prstGeom prst="rect">
              <a:avLst/>
            </a:prstGeom>
          </p:spPr>
        </p:pic>
      </p:grpSp>
      <p:sp>
        <p:nvSpPr>
          <p:cNvPr id="10" name="object 3">
            <a:extLst>
              <a:ext uri="{FF2B5EF4-FFF2-40B4-BE49-F238E27FC236}">
                <a16:creationId xmlns:a16="http://schemas.microsoft.com/office/drawing/2014/main" id="{1909AAFE-C3E7-42F6-ADA9-C25CDF642F54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 as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1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780117-0E08-453C-A94C-0BE729BC5A57}"/>
              </a:ext>
            </a:extLst>
          </p:cNvPr>
          <p:cNvGrpSpPr/>
          <p:nvPr/>
        </p:nvGrpSpPr>
        <p:grpSpPr>
          <a:xfrm>
            <a:off x="785817" y="1107668"/>
            <a:ext cx="9017626" cy="4874022"/>
            <a:chOff x="907424" y="1085785"/>
            <a:chExt cx="8798255" cy="487402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4A97F9-4215-4855-81CD-40223A0B3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481" r="37658"/>
            <a:stretch/>
          </p:blipFill>
          <p:spPr>
            <a:xfrm>
              <a:off x="907424" y="1955800"/>
              <a:ext cx="6158602" cy="40040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F8B930-9582-4111-B33A-78CDCA560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840" t="166" r="2313" b="42441"/>
            <a:stretch/>
          </p:blipFill>
          <p:spPr>
            <a:xfrm>
              <a:off x="6065605" y="1085785"/>
              <a:ext cx="3640074" cy="2853992"/>
            </a:xfrm>
            <a:prstGeom prst="rect">
              <a:avLst/>
            </a:prstGeom>
          </p:spPr>
        </p:pic>
      </p:grpSp>
      <p:sp>
        <p:nvSpPr>
          <p:cNvPr id="10" name="object 3">
            <a:extLst>
              <a:ext uri="{FF2B5EF4-FFF2-40B4-BE49-F238E27FC236}">
                <a16:creationId xmlns:a16="http://schemas.microsoft.com/office/drawing/2014/main" id="{B51A8F4E-C31D-41AB-BACE-007D8B66774C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6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FDEB42-1102-4AC5-873E-A8DEE4597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6" t="25591"/>
          <a:stretch/>
        </p:blipFill>
        <p:spPr>
          <a:xfrm>
            <a:off x="545690" y="2422527"/>
            <a:ext cx="10160410" cy="3019707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23F0131A-DBE2-4F3C-BF6B-001DBD4223DD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1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E29AC-CA2E-4783-B3D2-59B79BD1D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15"/>
          <a:stretch/>
        </p:blipFill>
        <p:spPr>
          <a:xfrm>
            <a:off x="1027597" y="2026939"/>
            <a:ext cx="6038429" cy="3281660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B0278014-A3EA-46E0-9927-CCD93634E5E8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22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95512F-955E-4954-A740-F0633ADDFD87}"/>
              </a:ext>
            </a:extLst>
          </p:cNvPr>
          <p:cNvGrpSpPr/>
          <p:nvPr/>
        </p:nvGrpSpPr>
        <p:grpSpPr>
          <a:xfrm>
            <a:off x="0" y="1800743"/>
            <a:ext cx="10706100" cy="5031855"/>
            <a:chOff x="0" y="1498601"/>
            <a:chExt cx="10489975" cy="47664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53B55FA-6AC8-47E8-9392-71350AFAE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962" r="2018"/>
            <a:stretch/>
          </p:blipFill>
          <p:spPr>
            <a:xfrm>
              <a:off x="0" y="2096020"/>
              <a:ext cx="10489974" cy="416903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EAEFC8-3FE2-4626-A9BF-4306007A1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t="3949" r="2019" b="84008"/>
            <a:stretch/>
          </p:blipFill>
          <p:spPr>
            <a:xfrm>
              <a:off x="5353052" y="1498601"/>
              <a:ext cx="5136923" cy="597419"/>
            </a:xfrm>
            <a:prstGeom prst="rect">
              <a:avLst/>
            </a:prstGeom>
          </p:spPr>
        </p:pic>
      </p:grpSp>
      <p:sp>
        <p:nvSpPr>
          <p:cNvPr id="10" name="object 4">
            <a:extLst>
              <a:ext uri="{FF2B5EF4-FFF2-40B4-BE49-F238E27FC236}">
                <a16:creationId xmlns:a16="http://schemas.microsoft.com/office/drawing/2014/main" id="{DB05B43E-F5B5-4508-8E8C-2321697FB975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How to Create Word Embeddings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5D92FF7F-BCA7-425A-A85D-9AD6AF6C5103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 process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4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6561E3-6D5C-4A60-A32E-D48311D73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2" t="18857"/>
          <a:stretch/>
        </p:blipFill>
        <p:spPr>
          <a:xfrm>
            <a:off x="936909" y="2131445"/>
            <a:ext cx="9769191" cy="372543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7F321E65-5D53-4E41-840B-A60821D66D3E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Word Embedding Methods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23F7879-8D65-4961-82C8-3D4001A9A644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word embedding methods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41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220CB8-3F16-4974-8A84-D96BB0596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4"/>
          <a:stretch/>
        </p:blipFill>
        <p:spPr>
          <a:xfrm>
            <a:off x="1097808" y="2198127"/>
            <a:ext cx="8012235" cy="3172945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25D04452-D333-48BD-942D-C8A0176F0CD9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word embedding methods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8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3EFAA0-A0C6-40B1-B5B0-3F6E01C44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8" t="25230"/>
          <a:stretch/>
        </p:blipFill>
        <p:spPr>
          <a:xfrm>
            <a:off x="1014075" y="2443078"/>
            <a:ext cx="9404493" cy="3126911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8EE68236-5F93-44A4-AC9E-9AD7B210838D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Continuous Bag-of-Words Model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8906558-809B-4220-8C4A-D2626E357796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CBOW word embedding process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34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549896-8A6F-40B0-B8B4-AF06A628AAD7}"/>
              </a:ext>
            </a:extLst>
          </p:cNvPr>
          <p:cNvSpPr/>
          <p:nvPr/>
        </p:nvSpPr>
        <p:spPr>
          <a:xfrm>
            <a:off x="819785" y="889000"/>
            <a:ext cx="8949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>
              <a:lnSpc>
                <a:spcPct val="100000"/>
              </a:lnSpc>
              <a:tabLst>
                <a:tab pos="230504" algn="l"/>
              </a:tabLst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Word Embeddings with neural networks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A57A554-AB5A-4F22-BF9E-1827DCB81C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CF5CEEE2-6696-4A1C-942B-994F89E88466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4EC29573-5B07-425B-AD3A-0B50A1F68E6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B3494-341F-4D15-99B7-488574B81624}"/>
              </a:ext>
            </a:extLst>
          </p:cNvPr>
          <p:cNvSpPr/>
          <p:nvPr/>
        </p:nvSpPr>
        <p:spPr>
          <a:xfrm>
            <a:off x="1466850" y="1955800"/>
            <a:ext cx="7924800" cy="373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vectors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bag-of-words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pre-processing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generators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63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9E001B-2D61-45B8-B612-AA8B0F711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5" t="24377" r="24377" b="178"/>
          <a:stretch/>
        </p:blipFill>
        <p:spPr>
          <a:xfrm>
            <a:off x="1771650" y="2170949"/>
            <a:ext cx="6477000" cy="40385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FEDBB1-A280-42DF-90C7-FB2FBBA8CF97}"/>
              </a:ext>
            </a:extLst>
          </p:cNvPr>
          <p:cNvGrpSpPr/>
          <p:nvPr/>
        </p:nvGrpSpPr>
        <p:grpSpPr>
          <a:xfrm>
            <a:off x="1426210" y="889004"/>
            <a:ext cx="8822690" cy="5611628"/>
            <a:chOff x="1426210" y="889004"/>
            <a:chExt cx="8822690" cy="5611628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731A78E1-6012-4A45-9EE4-A2A2813EB980}"/>
                </a:ext>
              </a:extLst>
            </p:cNvPr>
            <p:cNvSpPr txBox="1"/>
            <p:nvPr/>
          </p:nvSpPr>
          <p:spPr>
            <a:xfrm>
              <a:off x="1426210" y="6209527"/>
              <a:ext cx="8796020" cy="29110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BA8444-704B-45E9-93B4-A53D883C5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01" t="1601" r="2846" b="84164"/>
            <a:stretch/>
          </p:blipFill>
          <p:spPr>
            <a:xfrm>
              <a:off x="6496050" y="889004"/>
              <a:ext cx="3752850" cy="761996"/>
            </a:xfrm>
            <a:prstGeom prst="rect">
              <a:avLst/>
            </a:prstGeom>
          </p:spPr>
        </p:pic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220089EB-86DD-4C8A-A639-92712C5B433B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word prediction: rationale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5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AE1D4C-4F6A-4853-8F09-F9403362B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3" t="29109" r="13721" b="599"/>
          <a:stretch/>
        </p:blipFill>
        <p:spPr>
          <a:xfrm>
            <a:off x="1695450" y="2336800"/>
            <a:ext cx="7755091" cy="35355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7DA06A-D824-4E9C-B9D9-51EC602E0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62" t="104" r="1215" b="83771"/>
          <a:stretch/>
        </p:blipFill>
        <p:spPr>
          <a:xfrm>
            <a:off x="6343650" y="872687"/>
            <a:ext cx="3945091" cy="78979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3C3BF91E-15F7-4051-927C-3A54052C3B11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training example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917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B8BC93-CC64-4C5D-80AC-71EEA5BF635F}"/>
              </a:ext>
            </a:extLst>
          </p:cNvPr>
          <p:cNvGrpSpPr/>
          <p:nvPr/>
        </p:nvGrpSpPr>
        <p:grpSpPr>
          <a:xfrm>
            <a:off x="1422502" y="872687"/>
            <a:ext cx="8959748" cy="5665294"/>
            <a:chOff x="1422502" y="872687"/>
            <a:chExt cx="8959748" cy="5665294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777BA95A-2EC3-42A4-8AD5-BC525BD75BA4}"/>
                </a:ext>
              </a:extLst>
            </p:cNvPr>
            <p:cNvSpPr txBox="1"/>
            <p:nvPr/>
          </p:nvSpPr>
          <p:spPr>
            <a:xfrm>
              <a:off x="1422502" y="6246876"/>
              <a:ext cx="8796020" cy="29110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94323CC-DBD4-43AF-BEEC-CF0AF0F7B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209" t="95" r="1925" b="83474"/>
            <a:stretch/>
          </p:blipFill>
          <p:spPr>
            <a:xfrm>
              <a:off x="6343649" y="872687"/>
              <a:ext cx="4038601" cy="90183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810081C-AB74-42C1-8D32-89DB50C6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510116"/>
            <a:ext cx="9848850" cy="3607148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3BEFA1EF-E5B2-40C0-919C-820EE9DBD9EB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corpus to training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0FEE14-0647-4E60-BE9F-4963B287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510115"/>
            <a:ext cx="9834236" cy="36071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4D86B7-D8D5-49D7-AE12-8111C923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9" y="2498002"/>
            <a:ext cx="9819622" cy="36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C5500B-FB8A-481F-B08F-4680DE24FD4C}"/>
              </a:ext>
            </a:extLst>
          </p:cNvPr>
          <p:cNvGrpSpPr/>
          <p:nvPr/>
        </p:nvGrpSpPr>
        <p:grpSpPr>
          <a:xfrm>
            <a:off x="1695451" y="2032000"/>
            <a:ext cx="7846059" cy="4898644"/>
            <a:chOff x="1944465" y="1823193"/>
            <a:chExt cx="7604682" cy="47356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67D0AFD-3E61-49A6-8A6F-9FDCAA5E2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838" t="14733" r="32500" b="4385"/>
            <a:stretch/>
          </p:blipFill>
          <p:spPr>
            <a:xfrm>
              <a:off x="1944465" y="1823193"/>
              <a:ext cx="4378771" cy="473565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84AD12-0013-418C-A754-3CAD4B122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206" t="71505" r="1944" b="4385"/>
            <a:stretch/>
          </p:blipFill>
          <p:spPr>
            <a:xfrm>
              <a:off x="7262080" y="5733288"/>
              <a:ext cx="2287067" cy="825556"/>
            </a:xfrm>
            <a:prstGeom prst="rect">
              <a:avLst/>
            </a:prstGeom>
          </p:spPr>
        </p:pic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60D8338B-E737-4C6B-9AFA-CB98B96E97F5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CBOW in a nutshell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5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6DB087-68EA-4ECF-8C43-457C06E2E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4"/>
          <a:stretch/>
        </p:blipFill>
        <p:spPr>
          <a:xfrm>
            <a:off x="1051560" y="2071792"/>
            <a:ext cx="9602492" cy="3787876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F9FDFC59-13E1-42D3-A68E-A83BD84E098D}"/>
              </a:ext>
            </a:extLst>
          </p:cNvPr>
          <p:cNvSpPr txBox="1">
            <a:spLocks/>
          </p:cNvSpPr>
          <p:nvPr/>
        </p:nvSpPr>
        <p:spPr>
          <a:xfrm>
            <a:off x="400452" y="6219794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820AEA4-035D-4803-B594-6A4721D68725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 Cleaning and Tokenization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35651D63-B224-4737-B940-A1B71AF6B801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and tokenization matters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14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268544-D345-4193-9186-A1F523AB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794001"/>
            <a:ext cx="7959564" cy="2454414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927940-B4C0-47C8-A53B-28507979E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6" t="34506"/>
          <a:stretch/>
        </p:blipFill>
        <p:spPr>
          <a:xfrm>
            <a:off x="1162845" y="2496206"/>
            <a:ext cx="8263569" cy="2576787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A349087B-E39C-4016-8066-813B2FA42283}"/>
              </a:ext>
            </a:extLst>
          </p:cNvPr>
          <p:cNvSpPr txBox="1"/>
          <p:nvPr/>
        </p:nvSpPr>
        <p:spPr>
          <a:xfrm>
            <a:off x="955040" y="5924988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C94098F-9AC9-4BC1-8195-AEC235DBDE4B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in Python: corpus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6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A46D72-F849-4148-9FCC-1F9B6B9A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0" y="2336800"/>
            <a:ext cx="9127615" cy="3084987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34F760F-BAB7-47D9-9BC3-C5B177375C71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in Python: libraries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651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0AD76E-8406-4193-B9D3-3150E98B2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1" r="3217"/>
          <a:stretch/>
        </p:blipFill>
        <p:spPr>
          <a:xfrm>
            <a:off x="762001" y="2336800"/>
            <a:ext cx="9408794" cy="358139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9EABDCDB-63E2-4143-AFA5-ECF52197C08B}"/>
              </a:ext>
            </a:extLst>
          </p:cNvPr>
          <p:cNvSpPr txBox="1"/>
          <p:nvPr/>
        </p:nvSpPr>
        <p:spPr>
          <a:xfrm>
            <a:off x="4819650" y="-787400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E9FFC46-F988-45E1-B5B3-B7660C482DF5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in Python: code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9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7068E8-3D5B-47FD-89C8-57A79A916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8" t="14061" r="2361"/>
          <a:stretch/>
        </p:blipFill>
        <p:spPr>
          <a:xfrm>
            <a:off x="702685" y="2184400"/>
            <a:ext cx="9856992" cy="4139091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BA0473FA-61DC-4906-9B5C-7BFB68648EDA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 Transforming Words into Vectors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E54D253-A801-487D-A5D1-73B72FA5E21E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center words into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48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3EE4A9-F994-4778-A875-4C818868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8" r="3186" b="9099"/>
          <a:stretch/>
        </p:blipFill>
        <p:spPr>
          <a:xfrm>
            <a:off x="1051559" y="2024383"/>
            <a:ext cx="9406887" cy="351318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20C0A444-15BD-4609-B4BF-810DF5F4D86A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context words into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5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555AD06-B722-4380-AE26-45787447F3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7B846D58-1268-42EC-BCCE-35D4282D176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FADB50B7-E8C3-46A9-B69D-D9AA131A957D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F268E1-B4F1-40F0-B2F8-095515314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77" r="1955"/>
          <a:stretch/>
        </p:blipFill>
        <p:spPr>
          <a:xfrm>
            <a:off x="967104" y="2378875"/>
            <a:ext cx="9491346" cy="2961433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9F3A79DA-0CE6-4ECD-B86B-4CA54014F3C8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Overview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D00CEB1-A894-425E-A23E-EA74B4A3C7A7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basic applications of word embeddings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265B19-2DC5-4D02-BAF8-D3A15CD19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8"/>
          <a:stretch/>
        </p:blipFill>
        <p:spPr>
          <a:xfrm>
            <a:off x="400050" y="2380475"/>
            <a:ext cx="9982200" cy="2851925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67DF05CB-8030-4E00-A4E0-E40C5A0F549F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prepared training set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70830A-933A-4E65-974D-C663A6F31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89"/>
          <a:stretch/>
        </p:blipFill>
        <p:spPr>
          <a:xfrm>
            <a:off x="-33491" y="2255605"/>
            <a:ext cx="10706100" cy="4048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9DDFE5-6433-4C9A-9F26-CD7AD30B4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64" t="-2224" r="-38" b="77321"/>
          <a:stretch/>
        </p:blipFill>
        <p:spPr>
          <a:xfrm>
            <a:off x="7206577" y="916071"/>
            <a:ext cx="3466032" cy="1304018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1002B24A-9809-41B9-916D-EEE57F261EB9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 Architecture of the CBOW Model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6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689F0C-791B-41C0-998A-A3DB628CF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7"/>
          <a:stretch/>
        </p:blipFill>
        <p:spPr>
          <a:xfrm>
            <a:off x="94529" y="2234382"/>
            <a:ext cx="10516321" cy="4162782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A48D3577-92E3-4796-A1D5-D1BA70F9C8F1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 Architecture of the CBOW Model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C9BF3B9-2DB2-439D-A9B2-9FB3BB76FB19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Dimensions (single input)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3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0DA248-0096-4946-8690-FB5F7E4A5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5" r="2354"/>
          <a:stretch/>
        </p:blipFill>
        <p:spPr>
          <a:xfrm>
            <a:off x="400050" y="2336800"/>
            <a:ext cx="9906000" cy="395419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A9E9F660-FE9A-421E-A1EA-9BA1F2177DDF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Dimensions (single input)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03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A4B911-A55E-472A-B3BF-A8A4B8DCE7AF}"/>
              </a:ext>
            </a:extLst>
          </p:cNvPr>
          <p:cNvGrpSpPr/>
          <p:nvPr/>
        </p:nvGrpSpPr>
        <p:grpSpPr>
          <a:xfrm>
            <a:off x="0" y="1143311"/>
            <a:ext cx="10706100" cy="5308289"/>
            <a:chOff x="0" y="1185925"/>
            <a:chExt cx="10706100" cy="530828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42C1474-E5B0-45B0-B583-D2C76794E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192"/>
            <a:stretch/>
          </p:blipFill>
          <p:spPr>
            <a:xfrm>
              <a:off x="0" y="2358107"/>
              <a:ext cx="10706100" cy="41361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013665-AE1A-4ED4-A598-B4118B927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135" t="3982" b="73824"/>
            <a:stretch/>
          </p:blipFill>
          <p:spPr>
            <a:xfrm>
              <a:off x="5581650" y="1185925"/>
              <a:ext cx="5124450" cy="1227075"/>
            </a:xfrm>
            <a:prstGeom prst="rect">
              <a:avLst/>
            </a:prstGeom>
          </p:spPr>
        </p:pic>
      </p:grpSp>
      <p:sp>
        <p:nvSpPr>
          <p:cNvPr id="9" name="object 4">
            <a:extLst>
              <a:ext uri="{FF2B5EF4-FFF2-40B4-BE49-F238E27FC236}">
                <a16:creationId xmlns:a16="http://schemas.microsoft.com/office/drawing/2014/main" id="{8A053A11-AFE6-4EDD-A5D9-D999D85F2439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 Architecture of the CBOW Model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1A655C2-8A62-4C9C-B1FA-9DB15A7DEF95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Dimensions (batch input)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99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AC5D8F-F1D6-467B-80D2-B8BBB00EF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1"/>
          <a:stretch/>
        </p:blipFill>
        <p:spPr>
          <a:xfrm>
            <a:off x="0" y="2266729"/>
            <a:ext cx="10706100" cy="3956271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BD83114-86E4-4163-9DC9-82ACF49D86A3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Dimensions (batch input)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23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02CEE5-AF73-4B78-8B82-CF6383A2C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3"/>
          <a:stretch/>
        </p:blipFill>
        <p:spPr>
          <a:xfrm>
            <a:off x="895618" y="2802569"/>
            <a:ext cx="9501701" cy="3953831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170507AC-8BBD-4485-BE4D-F47D970FCD24}"/>
              </a:ext>
            </a:extLst>
          </p:cNvPr>
          <p:cNvSpPr txBox="1"/>
          <p:nvPr/>
        </p:nvSpPr>
        <p:spPr>
          <a:xfrm>
            <a:off x="1230016" y="2107044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Rectified Linear Unit(</a:t>
            </a:r>
            <a:r>
              <a:rPr lang="en-US" altLang="ko-K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B59F1B47-602F-4851-80F9-B9B7FB7172DD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 Architecture of the CBOW Model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D95645A9-6EA7-4A98-9E0C-5D7605035793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Activation Functions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92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630895-D6DA-4A0E-AAAE-FED04C7D5A85}"/>
              </a:ext>
            </a:extLst>
          </p:cNvPr>
          <p:cNvGrpSpPr/>
          <p:nvPr/>
        </p:nvGrpSpPr>
        <p:grpSpPr>
          <a:xfrm>
            <a:off x="476250" y="2032000"/>
            <a:ext cx="10066076" cy="4823227"/>
            <a:chOff x="162311" y="966596"/>
            <a:chExt cx="10727964" cy="520423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5B86176-4152-4A48-B6E1-12E59FE94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975" t="1289" r="1068" b="-1"/>
            <a:stretch/>
          </p:blipFill>
          <p:spPr>
            <a:xfrm>
              <a:off x="5327675" y="966596"/>
              <a:ext cx="5562600" cy="52042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1AA85EA-E036-4E0C-95CE-05BA58C5A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" t="21609" r="52975" b="1874"/>
            <a:stretch/>
          </p:blipFill>
          <p:spPr>
            <a:xfrm>
              <a:off x="162311" y="1689997"/>
              <a:ext cx="5142381" cy="4255322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1EB938DD-424B-44F3-8F04-EE8B9D6DBD3E}"/>
              </a:ext>
            </a:extLst>
          </p:cNvPr>
          <p:cNvSpPr txBox="1"/>
          <p:nvPr/>
        </p:nvSpPr>
        <p:spPr>
          <a:xfrm>
            <a:off x="1230016" y="2107044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E245A32-5293-46A0-854D-68C2A7E29024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Activation Functions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71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A44905-0E68-46F3-82F6-C92E8D261843}"/>
              </a:ext>
            </a:extLst>
          </p:cNvPr>
          <p:cNvGrpSpPr/>
          <p:nvPr/>
        </p:nvGrpSpPr>
        <p:grpSpPr>
          <a:xfrm>
            <a:off x="304800" y="1651000"/>
            <a:ext cx="10401300" cy="4800594"/>
            <a:chOff x="304800" y="1270001"/>
            <a:chExt cx="10382250" cy="471323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C9E194-7B34-485F-95BA-A1552AD58B60}"/>
                </a:ext>
              </a:extLst>
            </p:cNvPr>
            <p:cNvGrpSpPr/>
            <p:nvPr/>
          </p:nvGrpSpPr>
          <p:grpSpPr>
            <a:xfrm>
              <a:off x="304800" y="2413000"/>
              <a:ext cx="10382250" cy="3570238"/>
              <a:chOff x="304800" y="2413000"/>
              <a:chExt cx="10382250" cy="357023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B007BE18-82CE-4ADE-BC2F-E3E59EAAE6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9600" r="29360" b="-1"/>
              <a:stretch/>
            </p:blipFill>
            <p:spPr>
              <a:xfrm>
                <a:off x="304800" y="2413000"/>
                <a:ext cx="7334246" cy="357023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E7348F4-4222-4193-A8F4-C50286C104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0641" t="43914" r="2" b="-2"/>
              <a:stretch/>
            </p:blipFill>
            <p:spPr>
              <a:xfrm>
                <a:off x="7639046" y="3138890"/>
                <a:ext cx="3048004" cy="2844348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945FDC7-E858-4885-B7EC-0611A0C05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641" t="-452" r="2" b="61384"/>
            <a:stretch/>
          </p:blipFill>
          <p:spPr>
            <a:xfrm>
              <a:off x="7334246" y="1270001"/>
              <a:ext cx="3048004" cy="1981199"/>
            </a:xfrm>
            <a:prstGeom prst="rect">
              <a:avLst/>
            </a:prstGeom>
          </p:spPr>
        </p:pic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A9AF59D8-577A-4D19-B45A-8CA3C91231A5}"/>
              </a:ext>
            </a:extLst>
          </p:cNvPr>
          <p:cNvSpPr txBox="1"/>
          <p:nvPr/>
        </p:nvSpPr>
        <p:spPr>
          <a:xfrm>
            <a:off x="1230016" y="2107044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example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741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D37046-6A87-4F3A-9410-CBAEBAA7E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66" r="5756" b="4759"/>
          <a:stretch/>
        </p:blipFill>
        <p:spPr>
          <a:xfrm>
            <a:off x="244629" y="2775013"/>
            <a:ext cx="9926166" cy="3676587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2C5483D4-22EB-40C1-89AD-F10CBE2EFE04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 Training a CBOW Model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C5EC093-411B-4E5D-99EF-3D4E650BC779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Cost Function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8375E40-2DD8-4CF7-85C1-922852014AAD}"/>
              </a:ext>
            </a:extLst>
          </p:cNvPr>
          <p:cNvSpPr txBox="1"/>
          <p:nvPr/>
        </p:nvSpPr>
        <p:spPr>
          <a:xfrm>
            <a:off x="1230016" y="2107044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Loss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31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2EEB7C-AA84-4951-A6F3-CA91754E059C}"/>
              </a:ext>
            </a:extLst>
          </p:cNvPr>
          <p:cNvGrpSpPr/>
          <p:nvPr/>
        </p:nvGrpSpPr>
        <p:grpSpPr>
          <a:xfrm>
            <a:off x="1113211" y="2653419"/>
            <a:ext cx="9497639" cy="2553466"/>
            <a:chOff x="220291" y="2696548"/>
            <a:chExt cx="9497639" cy="25534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74E5738-6FC9-473B-8DB0-2E8B95F33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042"/>
            <a:stretch/>
          </p:blipFill>
          <p:spPr>
            <a:xfrm>
              <a:off x="220291" y="2702283"/>
              <a:ext cx="3075360" cy="254773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5B945D-8A0E-4302-B650-F5F607CFB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54" r="31920"/>
            <a:stretch/>
          </p:blipFill>
          <p:spPr>
            <a:xfrm>
              <a:off x="3344490" y="2696548"/>
              <a:ext cx="3380159" cy="254773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F66536B-931F-4821-BF05-904A2CF39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316" r="2"/>
            <a:stretch/>
          </p:blipFill>
          <p:spPr>
            <a:xfrm>
              <a:off x="6773490" y="2696548"/>
              <a:ext cx="2944440" cy="2547731"/>
            </a:xfrm>
            <a:prstGeom prst="rect">
              <a:avLst/>
            </a:prstGeom>
          </p:spPr>
        </p:pic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1B3AA41A-226D-4253-B49A-5BFBA00442BD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applications of word embeddings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5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CE9791-B0D4-4B84-918D-2EFC8561068D}"/>
              </a:ext>
            </a:extLst>
          </p:cNvPr>
          <p:cNvGrpSpPr/>
          <p:nvPr/>
        </p:nvGrpSpPr>
        <p:grpSpPr>
          <a:xfrm>
            <a:off x="781050" y="1438516"/>
            <a:ext cx="9753600" cy="5013084"/>
            <a:chOff x="393064" y="1069833"/>
            <a:chExt cx="10141586" cy="51654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5DADE55-5518-48F3-B0FF-C463C83DD110}"/>
                </a:ext>
              </a:extLst>
            </p:cNvPr>
            <p:cNvGrpSpPr/>
            <p:nvPr/>
          </p:nvGrpSpPr>
          <p:grpSpPr>
            <a:xfrm>
              <a:off x="393064" y="2896129"/>
              <a:ext cx="10077451" cy="3339189"/>
              <a:chOff x="435504" y="3022601"/>
              <a:chExt cx="10382251" cy="333919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24C403D1-5780-4D38-BC0C-12DE19088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3587" r="55718" b="-1"/>
              <a:stretch/>
            </p:blipFill>
            <p:spPr>
              <a:xfrm>
                <a:off x="435504" y="3927778"/>
                <a:ext cx="4917545" cy="2434012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237E8C1-7A3C-408B-BC6A-36CF66010F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4968" t="36325" r="3052"/>
              <a:stretch/>
            </p:blipFill>
            <p:spPr>
              <a:xfrm>
                <a:off x="5429250" y="3022601"/>
                <a:ext cx="5388505" cy="3339190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456AF7D-6377-4C02-A12D-FFA8B9206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524" t="957" r="-204" b="64712"/>
            <a:stretch/>
          </p:blipFill>
          <p:spPr>
            <a:xfrm>
              <a:off x="6038850" y="1069833"/>
              <a:ext cx="4495800" cy="1800367"/>
            </a:xfrm>
            <a:prstGeom prst="rect">
              <a:avLst/>
            </a:prstGeom>
          </p:spPr>
        </p:pic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40BD8129-DA6E-408A-B184-5AB5D9AAA8DC}"/>
              </a:ext>
            </a:extLst>
          </p:cNvPr>
          <p:cNvSpPr txBox="1"/>
          <p:nvPr/>
        </p:nvSpPr>
        <p:spPr>
          <a:xfrm>
            <a:off x="1230016" y="2107044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Cross-entropy loss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547AD2-4AFB-4EF1-A2E7-5322B43E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48" r="55718" b="47482"/>
          <a:stretch/>
        </p:blipFill>
        <p:spPr>
          <a:xfrm>
            <a:off x="951559" y="2680698"/>
            <a:ext cx="4323804" cy="14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46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03E454-6B7D-4DCE-8102-DED3D1FE7D5C}"/>
              </a:ext>
            </a:extLst>
          </p:cNvPr>
          <p:cNvGrpSpPr/>
          <p:nvPr/>
        </p:nvGrpSpPr>
        <p:grpSpPr>
          <a:xfrm>
            <a:off x="194100" y="1401454"/>
            <a:ext cx="10416750" cy="5052109"/>
            <a:chOff x="166584" y="1050353"/>
            <a:chExt cx="10301512" cy="50654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F31594D-F8EC-4BFB-B6FF-D0A969330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262"/>
            <a:stretch/>
          </p:blipFill>
          <p:spPr>
            <a:xfrm>
              <a:off x="166584" y="3351699"/>
              <a:ext cx="10301512" cy="276409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653B90-610B-4A0E-B0A7-BD587F789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282" t="-1523" r="45" b="63450"/>
            <a:stretch/>
          </p:blipFill>
          <p:spPr>
            <a:xfrm>
              <a:off x="6172747" y="1050353"/>
              <a:ext cx="3635536" cy="17980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77F0D7E9-5C4C-499B-A0EE-9AECBB2A234C}"/>
              </a:ext>
            </a:extLst>
          </p:cNvPr>
          <p:cNvSpPr txBox="1"/>
          <p:nvPr/>
        </p:nvSpPr>
        <p:spPr>
          <a:xfrm>
            <a:off x="1230016" y="2107044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Cross-entropy loss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442F8A-30AE-482F-8851-CE73D9B41BB3}"/>
              </a:ext>
            </a:extLst>
          </p:cNvPr>
          <p:cNvGrpSpPr/>
          <p:nvPr/>
        </p:nvGrpSpPr>
        <p:grpSpPr>
          <a:xfrm>
            <a:off x="270300" y="2946399"/>
            <a:ext cx="10198618" cy="3866927"/>
            <a:chOff x="270300" y="2946399"/>
            <a:chExt cx="10198618" cy="38669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28ADD5-53AE-452B-9196-A6083EB1B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388" r="52862"/>
            <a:stretch/>
          </p:blipFill>
          <p:spPr>
            <a:xfrm>
              <a:off x="270300" y="2946399"/>
              <a:ext cx="4854150" cy="380999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D8158D6-3BA7-43B6-BC9B-D80971A55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195" t="32087" r="2663"/>
            <a:stretch/>
          </p:blipFill>
          <p:spPr>
            <a:xfrm>
              <a:off x="5059714" y="3194790"/>
              <a:ext cx="5409204" cy="3618536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55A1A1B-A038-4E43-87D4-94E5F029F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71" t="32860"/>
          <a:stretch/>
        </p:blipFill>
        <p:spPr>
          <a:xfrm>
            <a:off x="5124450" y="3194790"/>
            <a:ext cx="5624473" cy="35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3F0F14-89BF-4E3E-83A4-3D456E704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8"/>
          <a:stretch/>
        </p:blipFill>
        <p:spPr>
          <a:xfrm>
            <a:off x="1249066" y="2575839"/>
            <a:ext cx="6602172" cy="2417521"/>
          </a:xfrm>
          <a:prstGeom prst="rect">
            <a:avLst/>
          </a:prstGeom>
        </p:spPr>
      </p:pic>
      <p:sp>
        <p:nvSpPr>
          <p:cNvPr id="19" name="object 4">
            <a:extLst>
              <a:ext uri="{FF2B5EF4-FFF2-40B4-BE49-F238E27FC236}">
                <a16:creationId xmlns:a16="http://schemas.microsoft.com/office/drawing/2014/main" id="{B6F704FD-3A2C-41D9-8B61-501C18BE0BEB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 Training a CBOW Model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209EE6AC-8699-4FD8-81A5-5547EE5919FC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Forward Propagation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DFB2B0C7-3BC0-4C99-947A-CA16E92FC00B}"/>
              </a:ext>
            </a:extLst>
          </p:cNvPr>
          <p:cNvSpPr txBox="1"/>
          <p:nvPr/>
        </p:nvSpPr>
        <p:spPr>
          <a:xfrm>
            <a:off x="1230016" y="2107044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Training process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86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0ECDD4-525E-4F1B-9998-58CB976A24E8}"/>
              </a:ext>
            </a:extLst>
          </p:cNvPr>
          <p:cNvGrpSpPr/>
          <p:nvPr/>
        </p:nvGrpSpPr>
        <p:grpSpPr>
          <a:xfrm>
            <a:off x="599304" y="1041407"/>
            <a:ext cx="9782946" cy="5181593"/>
            <a:chOff x="599304" y="1041407"/>
            <a:chExt cx="9782946" cy="518159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9F99C2B-D27B-46E4-929D-D7138C877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097" r="1600"/>
            <a:stretch/>
          </p:blipFill>
          <p:spPr>
            <a:xfrm>
              <a:off x="599304" y="2641602"/>
              <a:ext cx="9706746" cy="358139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9DA7FE-38FD-478D-9A86-CE737AA67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648" t="1006" r="232" b="72012"/>
            <a:stretch/>
          </p:blipFill>
          <p:spPr>
            <a:xfrm>
              <a:off x="5734050" y="1041407"/>
              <a:ext cx="4648200" cy="1362901"/>
            </a:xfrm>
            <a:prstGeom prst="rect">
              <a:avLst/>
            </a:prstGeom>
          </p:spPr>
        </p:pic>
      </p:grpSp>
      <p:sp>
        <p:nvSpPr>
          <p:cNvPr id="9" name="object 3">
            <a:extLst>
              <a:ext uri="{FF2B5EF4-FFF2-40B4-BE49-F238E27FC236}">
                <a16:creationId xmlns:a16="http://schemas.microsoft.com/office/drawing/2014/main" id="{70DF6BF0-D734-4AF9-93F8-51070249CD84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Forward Propagation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300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D0F50C-1A23-4540-AC90-0AB1A7125F6A}"/>
              </a:ext>
            </a:extLst>
          </p:cNvPr>
          <p:cNvGrpSpPr/>
          <p:nvPr/>
        </p:nvGrpSpPr>
        <p:grpSpPr>
          <a:xfrm>
            <a:off x="356865" y="1281287"/>
            <a:ext cx="10330185" cy="5077815"/>
            <a:chOff x="356865" y="1281287"/>
            <a:chExt cx="10330185" cy="507781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236292D-8935-460D-92B9-5BF411738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924" b="65653"/>
            <a:stretch/>
          </p:blipFill>
          <p:spPr>
            <a:xfrm>
              <a:off x="7128905" y="1281287"/>
              <a:ext cx="3253518" cy="167197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C0E6849-E9AB-4474-9BE4-BF6944420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" t="41317" b="-1749"/>
            <a:stretch/>
          </p:blipFill>
          <p:spPr>
            <a:xfrm>
              <a:off x="356865" y="3417329"/>
              <a:ext cx="10330185" cy="2941773"/>
            </a:xfrm>
            <a:prstGeom prst="rect">
              <a:avLst/>
            </a:prstGeom>
          </p:spPr>
        </p:pic>
      </p:grpSp>
      <p:sp>
        <p:nvSpPr>
          <p:cNvPr id="12" name="object 3">
            <a:extLst>
              <a:ext uri="{FF2B5EF4-FFF2-40B4-BE49-F238E27FC236}">
                <a16:creationId xmlns:a16="http://schemas.microsoft.com/office/drawing/2014/main" id="{8467DC32-54BB-4CCA-918D-27589A3CB0AA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Forward Propagation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44DDB385-316F-4282-B0F8-7332397C1E4C}"/>
              </a:ext>
            </a:extLst>
          </p:cNvPr>
          <p:cNvSpPr txBox="1"/>
          <p:nvPr/>
        </p:nvSpPr>
        <p:spPr>
          <a:xfrm>
            <a:off x="1230016" y="2107044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Cost : mean of losses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58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F2A954-AC43-46FD-A693-50BBB08C4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68" r="1320"/>
          <a:stretch/>
        </p:blipFill>
        <p:spPr>
          <a:xfrm>
            <a:off x="857982" y="2842624"/>
            <a:ext cx="9330691" cy="3089566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6287EB1E-4D8C-44CB-8CCB-3310BA596DCB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 Training a CBOW Model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3A0FF667-4A87-4F3E-B792-741A10CEE6CC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Backpropagation and Gradient Descent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D62C8EF9-AEE1-4732-B45D-4BFD6828A7A9}"/>
              </a:ext>
            </a:extLst>
          </p:cNvPr>
          <p:cNvSpPr txBox="1"/>
          <p:nvPr/>
        </p:nvSpPr>
        <p:spPr>
          <a:xfrm>
            <a:off x="1230016" y="2107044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Minimizing the cost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5F32E-C2FB-42DC-AB5C-05322A3B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10" y="1961896"/>
            <a:ext cx="4072485" cy="8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28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0938DB-DF90-44E7-AB00-4138CF984E31}"/>
              </a:ext>
            </a:extLst>
          </p:cNvPr>
          <p:cNvGrpSpPr/>
          <p:nvPr/>
        </p:nvGrpSpPr>
        <p:grpSpPr>
          <a:xfrm>
            <a:off x="476250" y="1962859"/>
            <a:ext cx="9982200" cy="4185097"/>
            <a:chOff x="704850" y="1942998"/>
            <a:chExt cx="9982200" cy="418509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7F77A80-4C5C-4B9C-A05C-F94AE0296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64" r="52852"/>
            <a:stretch/>
          </p:blipFill>
          <p:spPr>
            <a:xfrm>
              <a:off x="704850" y="1942998"/>
              <a:ext cx="4876800" cy="418509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F0D67C9-9A90-43C1-974E-F9D41F247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15" t="14891" r="194" b="2678"/>
            <a:stretch/>
          </p:blipFill>
          <p:spPr>
            <a:xfrm>
              <a:off x="5647578" y="2013295"/>
              <a:ext cx="5039472" cy="3943936"/>
            </a:xfrm>
            <a:prstGeom prst="rect">
              <a:avLst/>
            </a:prstGeom>
          </p:spPr>
        </p:pic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163C598B-FBC4-4494-ABE5-9B53389F064B}"/>
              </a:ext>
            </a:extLst>
          </p:cNvPr>
          <p:cNvSpPr txBox="1"/>
          <p:nvPr/>
        </p:nvSpPr>
        <p:spPr>
          <a:xfrm>
            <a:off x="1230016" y="1498600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Backpropagation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91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873CB1-388C-4C8A-9258-74763ADFD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3"/>
          <a:stretch/>
        </p:blipFill>
        <p:spPr>
          <a:xfrm>
            <a:off x="895619" y="1902724"/>
            <a:ext cx="5367529" cy="4472676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0E00BE4A-6FF6-45EB-9B2C-B6ACC7398758}"/>
              </a:ext>
            </a:extLst>
          </p:cNvPr>
          <p:cNvSpPr txBox="1"/>
          <p:nvPr/>
        </p:nvSpPr>
        <p:spPr>
          <a:xfrm>
            <a:off x="1230016" y="1498600"/>
            <a:ext cx="85426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Gradient Descent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830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FB566F-61EA-4342-8721-1ED87EE27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3" t="16472" r="5578"/>
          <a:stretch/>
        </p:blipFill>
        <p:spPr>
          <a:xfrm>
            <a:off x="171450" y="2242991"/>
            <a:ext cx="9727723" cy="4361009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FBDE9FCE-E0D4-4482-B5C5-9F497C84AA65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(11) Extracting Word Embedding Vectors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1D383A7E-8C77-48F6-8403-B87C1DE5DE42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Option 1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7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C93B699-9301-4995-B3E0-002E0702184D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Option 2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0ECFC7-CEB7-48C3-8C26-8AA904A71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4" t="14305"/>
          <a:stretch/>
        </p:blipFill>
        <p:spPr>
          <a:xfrm>
            <a:off x="476250" y="2159747"/>
            <a:ext cx="9552941" cy="43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9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7A2AA6-B424-41AC-95AB-5CB5BF101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61" r="28000"/>
          <a:stretch/>
        </p:blipFill>
        <p:spPr>
          <a:xfrm>
            <a:off x="755011" y="2413000"/>
            <a:ext cx="7708392" cy="3500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D26E7C-A4CD-42E8-822C-2FEB111FE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1" t="6298" r="1537" b="74239"/>
          <a:stretch/>
        </p:blipFill>
        <p:spPr>
          <a:xfrm>
            <a:off x="5041392" y="1290402"/>
            <a:ext cx="5333999" cy="91777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AA163F5F-42AC-4345-97A1-4DCB578A237F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objectives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880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B2FAED-F1E5-4B40-BCF2-BB5934A83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0"/>
          <a:stretch/>
        </p:blipFill>
        <p:spPr>
          <a:xfrm>
            <a:off x="362662" y="2184400"/>
            <a:ext cx="10248188" cy="401365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448F4C0E-97F2-4E54-9CE7-2DB2A26019FF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Option 3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758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0731490B-53E5-490A-AC30-E454943FBD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8D28779F-A510-4F8D-9ED8-495B4191469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224FCAA2-DE8A-4192-9DC1-72A988E39B29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3977E6-9153-4A24-A14A-0D127A19F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15"/>
          <a:stretch/>
        </p:blipFill>
        <p:spPr>
          <a:xfrm>
            <a:off x="1233171" y="2093324"/>
            <a:ext cx="8492464" cy="3852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6FF139-2556-4B18-8EA8-2AECDE2E1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9" t="26335" r="464" b="1091"/>
          <a:stretch/>
        </p:blipFill>
        <p:spPr>
          <a:xfrm>
            <a:off x="2381250" y="2960889"/>
            <a:ext cx="8153400" cy="381833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588A72D3-9AAC-4CD1-925B-10B34480B858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 Evaluating Word Embeddings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402A68E-6A07-4031-9800-124DA882E3CA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Intrinsic Evaluation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68FC49-C663-487F-8127-FDF117052A58}"/>
              </a:ext>
            </a:extLst>
          </p:cNvPr>
          <p:cNvGrpSpPr/>
          <p:nvPr/>
        </p:nvGrpSpPr>
        <p:grpSpPr>
          <a:xfrm>
            <a:off x="704849" y="2425444"/>
            <a:ext cx="9906001" cy="4523124"/>
            <a:chOff x="744270" y="2424657"/>
            <a:chExt cx="9866762" cy="448303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B77FF38-6A4C-45C7-8BE1-A3196A3DBEA9}"/>
                </a:ext>
              </a:extLst>
            </p:cNvPr>
            <p:cNvGrpSpPr/>
            <p:nvPr/>
          </p:nvGrpSpPr>
          <p:grpSpPr>
            <a:xfrm>
              <a:off x="744270" y="2595576"/>
              <a:ext cx="5189976" cy="4312115"/>
              <a:chOff x="744270" y="2595576"/>
              <a:chExt cx="5189976" cy="431211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4E8585F-7BC2-41FD-8FE9-8717DD8B49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6720" b="34264"/>
              <a:stretch/>
            </p:blipFill>
            <p:spPr>
              <a:xfrm>
                <a:off x="1199660" y="2595576"/>
                <a:ext cx="4734586" cy="1780388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0B1EEA4-C612-46F0-B8BE-41858CF519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6663"/>
              <a:stretch/>
            </p:blipFill>
            <p:spPr>
              <a:xfrm>
                <a:off x="744270" y="6071226"/>
                <a:ext cx="3719011" cy="83646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74A450C-ECDE-45A0-97C5-9D13C5ADA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90"/>
            <a:stretch/>
          </p:blipFill>
          <p:spPr>
            <a:xfrm>
              <a:off x="4615077" y="2424657"/>
              <a:ext cx="5995955" cy="4443621"/>
            </a:xfrm>
            <a:prstGeom prst="rect">
              <a:avLst/>
            </a:prstGeom>
          </p:spPr>
        </p:pic>
      </p:grpSp>
      <p:sp>
        <p:nvSpPr>
          <p:cNvPr id="17" name="object 3">
            <a:extLst>
              <a:ext uri="{FF2B5EF4-FFF2-40B4-BE49-F238E27FC236}">
                <a16:creationId xmlns:a16="http://schemas.microsoft.com/office/drawing/2014/main" id="{92C8BEF4-490E-4ED7-B93A-0EE1CBDA0BC5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Intrinsic Evaluation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598911-5872-4AD1-9413-E65AE38B9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15" r="42515" b="71785"/>
          <a:stretch/>
        </p:blipFill>
        <p:spPr>
          <a:xfrm>
            <a:off x="1233171" y="2093324"/>
            <a:ext cx="4881879" cy="4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43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92C8BEF4-490E-4ED7-B93A-0EE1CBDA0BC5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Intrinsic Evaluation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598911-5872-4AD1-9413-E65AE38B9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15" r="42515" b="71785"/>
          <a:stretch/>
        </p:blipFill>
        <p:spPr>
          <a:xfrm>
            <a:off x="1233171" y="2093324"/>
            <a:ext cx="4881879" cy="446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4E4B08-26E5-4CBB-B4F6-5C075DFBE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" t="38331" r="-1399" b="-1981"/>
          <a:stretch/>
        </p:blipFill>
        <p:spPr>
          <a:xfrm>
            <a:off x="1233171" y="2870204"/>
            <a:ext cx="8158480" cy="28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22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EFD80F-83F0-4B58-AD2D-E2F66930A094}"/>
              </a:ext>
            </a:extLst>
          </p:cNvPr>
          <p:cNvGrpSpPr/>
          <p:nvPr/>
        </p:nvGrpSpPr>
        <p:grpSpPr>
          <a:xfrm>
            <a:off x="723666" y="1320035"/>
            <a:ext cx="9982434" cy="2769365"/>
            <a:chOff x="723666" y="1015235"/>
            <a:chExt cx="9982434" cy="276936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5D174A0-4EEA-4C78-B010-C5B62A7B02C0}"/>
                </a:ext>
              </a:extLst>
            </p:cNvPr>
            <p:cNvGrpSpPr/>
            <p:nvPr/>
          </p:nvGrpSpPr>
          <p:grpSpPr>
            <a:xfrm>
              <a:off x="723666" y="1990809"/>
              <a:ext cx="7601183" cy="1793791"/>
              <a:chOff x="723666" y="1990809"/>
              <a:chExt cx="7601183" cy="1793791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59B11CD8-FA65-42D1-8C4D-D895C17796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543" r="45729" b="33970"/>
              <a:stretch/>
            </p:blipFill>
            <p:spPr>
              <a:xfrm>
                <a:off x="723667" y="1990809"/>
                <a:ext cx="5810250" cy="57343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A4308CB-AE84-40DF-8C95-130AC38F8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278" r="29000"/>
              <a:stretch/>
            </p:blipFill>
            <p:spPr>
              <a:xfrm>
                <a:off x="723666" y="2738597"/>
                <a:ext cx="7601183" cy="1046003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FE8BD9-3B8C-45A0-A555-F50B76631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189" t="9275" r="530" b="42421"/>
            <a:stretch/>
          </p:blipFill>
          <p:spPr>
            <a:xfrm>
              <a:off x="6286501" y="1015235"/>
              <a:ext cx="4419599" cy="1498318"/>
            </a:xfrm>
            <a:prstGeom prst="rect">
              <a:avLst/>
            </a:prstGeom>
          </p:spPr>
        </p:pic>
      </p:grpSp>
      <p:sp>
        <p:nvSpPr>
          <p:cNvPr id="16" name="object 3">
            <a:extLst>
              <a:ext uri="{FF2B5EF4-FFF2-40B4-BE49-F238E27FC236}">
                <a16:creationId xmlns:a16="http://schemas.microsoft.com/office/drawing/2014/main" id="{15B3745A-0D3F-47AC-9F14-C3188B828ADA}"/>
              </a:ext>
            </a:extLst>
          </p:cNvPr>
          <p:cNvSpPr txBox="1"/>
          <p:nvPr/>
        </p:nvSpPr>
        <p:spPr>
          <a:xfrm>
            <a:off x="1888491" y="5652000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AE4A5DFA-1B69-413F-8A48-9276E534366B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 Evaluating Word Embeddings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9F2A9B62-F267-4973-8FCC-EB3756E85847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Extrinsic Evaluation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80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E7AA7E42-F001-4C09-AF6C-CC1DD7F494BC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Extrinsic Evaluation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5081A5-9A78-4A5F-B60E-3C7C4F803451}"/>
              </a:ext>
            </a:extLst>
          </p:cNvPr>
          <p:cNvGrpSpPr/>
          <p:nvPr/>
        </p:nvGrpSpPr>
        <p:grpSpPr>
          <a:xfrm>
            <a:off x="723667" y="2278415"/>
            <a:ext cx="8486140" cy="4013988"/>
            <a:chOff x="723666" y="1990809"/>
            <a:chExt cx="8486141" cy="40139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190AE7-ACB8-4E72-BB4F-D028F0E6E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543" r="45729" b="33970"/>
            <a:stretch/>
          </p:blipFill>
          <p:spPr>
            <a:xfrm>
              <a:off x="723667" y="1990809"/>
              <a:ext cx="5810250" cy="57343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68F7EE-D922-41DD-AD04-9A6FEF67B7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278" r="29000"/>
            <a:stretch/>
          </p:blipFill>
          <p:spPr>
            <a:xfrm>
              <a:off x="723666" y="2738597"/>
              <a:ext cx="7601183" cy="1046003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8166B4-4194-40FC-9124-3528238CB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985"/>
            <a:stretch/>
          </p:blipFill>
          <p:spPr>
            <a:xfrm>
              <a:off x="723666" y="3261598"/>
              <a:ext cx="8486141" cy="2743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348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F46ABA-933C-4E61-8863-BF3D7AF0E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38"/>
          <a:stretch/>
        </p:blipFill>
        <p:spPr>
          <a:xfrm>
            <a:off x="1051560" y="2000620"/>
            <a:ext cx="4834890" cy="317655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E0CE1CA5-DC89-49A7-8E11-1D486A3A0777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(13) Conclusion</a:t>
            </a:r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0F033579-25FD-4814-8099-067D58D449F9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 and assignment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05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9B8E10-6C88-4171-8B8F-87038D8F1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81" r="2485"/>
          <a:stretch/>
        </p:blipFill>
        <p:spPr>
          <a:xfrm>
            <a:off x="1212363" y="2211477"/>
            <a:ext cx="8796020" cy="299038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712BA2A0-2A00-4C75-89C1-8033EB9C7C07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further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06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D91E4F-75F5-4202-9F00-79AEA19D9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7" t="14066" r="8208" b="2756"/>
          <a:stretch/>
        </p:blipFill>
        <p:spPr>
          <a:xfrm>
            <a:off x="3065984" y="1904048"/>
            <a:ext cx="4457291" cy="4137783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8B90DF0-DB61-42A8-9D73-9B779615D09B}"/>
              </a:ext>
            </a:extLst>
          </p:cNvPr>
          <p:cNvSpPr txBox="1">
            <a:spLocks/>
          </p:cNvSpPr>
          <p:nvPr/>
        </p:nvSpPr>
        <p:spPr>
          <a:xfrm>
            <a:off x="1051560" y="673889"/>
            <a:ext cx="6440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2800" b="1" kern="0" spc="-7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Basic Word Representations</a:t>
            </a:r>
            <a:endParaRPr lang="en-US" altLang="ko-KR" sz="2800" b="1" kern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79A7D62-865C-482F-A903-E2D0EE32DE06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99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D424AD-C307-4A8A-A442-D56298864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57" r="45839"/>
          <a:stretch/>
        </p:blipFill>
        <p:spPr>
          <a:xfrm>
            <a:off x="1051561" y="2446214"/>
            <a:ext cx="5520690" cy="26767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1C3E78-B50B-4486-8115-F1BE18F4B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0" t="41351" b="17192"/>
          <a:stretch/>
        </p:blipFill>
        <p:spPr>
          <a:xfrm>
            <a:off x="3617337" y="4152191"/>
            <a:ext cx="4331107" cy="146121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6B9BF169-91DD-4FA5-B2DE-9B5506FD48A1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6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0DF746-E5A3-407A-9268-994AD4841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04"/>
          <a:stretch/>
        </p:blipFill>
        <p:spPr>
          <a:xfrm>
            <a:off x="552450" y="2108203"/>
            <a:ext cx="10001250" cy="38163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FB133B5E-CA54-439A-B554-E57071FBFFC2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47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EFF0277-1D0C-40B0-B872-B477CFC9B8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08392" y="7039356"/>
            <a:ext cx="2462403" cy="246221"/>
          </a:xfrm>
        </p:spPr>
        <p:txBody>
          <a:bodyPr/>
          <a:lstStyle/>
          <a:p>
            <a:fld id="{B6F15528-21DE-4FAA-801E-634DDDAF4B2B}" type="slidenum">
              <a:rPr lang="en-US" altLang="ko-KR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05D3491-7678-4FEE-8A34-30457A69792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640074" y="7039356"/>
            <a:ext cx="3425952" cy="246221"/>
          </a:xfrm>
        </p:spPr>
        <p:txBody>
          <a:bodyPr/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A8FC770-C1A2-42EF-88AA-E0ED37417144}"/>
              </a:ext>
            </a:extLst>
          </p:cNvPr>
          <p:cNvSpPr/>
          <p:nvPr/>
        </p:nvSpPr>
        <p:spPr>
          <a:xfrm>
            <a:off x="1051560" y="6985000"/>
            <a:ext cx="8486140" cy="0"/>
          </a:xfrm>
          <a:custGeom>
            <a:avLst/>
            <a:gdLst/>
            <a:ahLst/>
            <a:cxnLst/>
            <a:rect l="l" t="t" r="r" b="b"/>
            <a:pathLst>
              <a:path w="8486140">
                <a:moveTo>
                  <a:pt x="0" y="0"/>
                </a:moveTo>
                <a:lnTo>
                  <a:pt x="8485632" y="0"/>
                </a:lnTo>
              </a:path>
            </a:pathLst>
          </a:custGeom>
          <a:ln w="6096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966907-8E3E-4029-B1B1-8676BDC3A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79"/>
          <a:stretch/>
        </p:blipFill>
        <p:spPr>
          <a:xfrm>
            <a:off x="561306" y="1955802"/>
            <a:ext cx="9583487" cy="4353275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8895E754-0608-4CCD-85D2-5339AE4DCE48}"/>
              </a:ext>
            </a:extLst>
          </p:cNvPr>
          <p:cNvSpPr txBox="1"/>
          <p:nvPr/>
        </p:nvSpPr>
        <p:spPr>
          <a:xfrm>
            <a:off x="1233171" y="1484272"/>
            <a:ext cx="879602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vectors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585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614</Words>
  <Application>Microsoft Office PowerPoint</Application>
  <PresentationFormat>사용자 지정</PresentationFormat>
  <Paragraphs>204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강지혜</cp:lastModifiedBy>
  <cp:revision>57</cp:revision>
  <dcterms:created xsi:type="dcterms:W3CDTF">2021-02-24T10:13:40Z</dcterms:created>
  <dcterms:modified xsi:type="dcterms:W3CDTF">2021-03-28T06:43:31Z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2021-02-24T00:00:00Z</vt:filetime>
  </property>
  <property fmtid="{D5CDD505-2E9C-101B-9397-08002B2CF9AE}" pid="3" name="Creator">
    <vt:lpwstr>Mozilla/5.0 (Windows NT 10.0; Win64; x64) AppleWebKit/537.36 (KHTML, like Gecko) Chrome/88.0.4324.182 Safari/537.36</vt:lpwstr>
  </property>
  <property fmtid="{D5CDD505-2E9C-101B-9397-08002B2CF9AE}" pid="4" name="LastSaved">
    <vt:filetime>2021-02-24T00:00:00Z</vt:filetime>
  </property>
</Properties>
</file>